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1"/>
  </p:notesMasterIdLst>
  <p:handoutMasterIdLst>
    <p:handoutMasterId r:id="rId12"/>
  </p:handoutMasterIdLst>
  <p:sldIdLst>
    <p:sldId id="318" r:id="rId2"/>
    <p:sldId id="359" r:id="rId3"/>
    <p:sldId id="364" r:id="rId4"/>
    <p:sldId id="363" r:id="rId5"/>
    <p:sldId id="362" r:id="rId6"/>
    <p:sldId id="357" r:id="rId7"/>
    <p:sldId id="360" r:id="rId8"/>
    <p:sldId id="354" r:id="rId9"/>
    <p:sldId id="361" r:id="rId10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0095D5"/>
    <a:srgbClr val="80FF00"/>
    <a:srgbClr val="00FF00"/>
    <a:srgbClr val="669B48"/>
    <a:srgbClr val="4682C7"/>
    <a:srgbClr val="00B0EB"/>
    <a:srgbClr val="0C0C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37" autoAdjust="0"/>
    <p:restoredTop sz="90370" autoAdjust="0"/>
  </p:normalViewPr>
  <p:slideViewPr>
    <p:cSldViewPr snapToGrid="0">
      <p:cViewPr varScale="1">
        <p:scale>
          <a:sx n="164" d="100"/>
          <a:sy n="164" d="100"/>
        </p:scale>
        <p:origin x="-102" y="-2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-2262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1">
                <a:latin typeface="Arial" charset="0"/>
              </a:defRPr>
            </a:lvl1pPr>
          </a:lstStyle>
          <a:p>
            <a:r>
              <a:rPr lang="en-US"/>
              <a:t>Visual Studio Live! Las Vegas 2011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6184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6813" y="8686800"/>
            <a:ext cx="611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Arial" charset="0"/>
              </a:defRPr>
            </a:lvl1pPr>
          </a:lstStyle>
          <a:p>
            <a:fld id="{577E5F8E-A22C-4219-BB4C-DB71246CAA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063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Franklin Gothic Medium" pitchFamily="34" charset="0"/>
              </a:defRPr>
            </a:lvl1pPr>
          </a:lstStyle>
          <a:p>
            <a:r>
              <a:rPr lang="en-US"/>
              <a:t>Visual Studio Live! Las Vegas 2011MGB 2003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Franklin Gothic Medium" pitchFamily="34" charset="0"/>
              </a:defRPr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91575"/>
            <a:ext cx="56673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latin typeface="Franklin Gothic Medium" pitchFamily="34" charset="0"/>
                <a:cs typeface="Arial" charset="0"/>
              </a:defRPr>
            </a:lvl1pPr>
          </a:lstStyle>
          <a:p>
            <a:r>
              <a:rPr lang="en-US">
                <a:cs typeface="+mn-cs"/>
              </a:rPr>
              <a:t>© 2003 Microsoft Corporation. All rights reserved.</a:t>
            </a:r>
          </a:p>
          <a:p>
            <a:pPr eaLnBrk="0" hangingPunct="0"/>
            <a:r>
              <a:rPr lang="en-US"/>
              <a:t>This presentation is for informational purposes only. Microsoft makes no warranties, express or implied, in this summary.</a:t>
            </a:r>
            <a:endParaRPr lang="en-US" sz="1200">
              <a:cs typeface="+mn-cs"/>
            </a:endParaRPr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3238" y="8685213"/>
            <a:ext cx="1273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Franklin Gothic Medium" pitchFamily="34" charset="0"/>
              </a:defRPr>
            </a:lvl1pPr>
          </a:lstStyle>
          <a:p>
            <a:fld id="{2EBBA783-26AD-4B42-9137-B69FDD3897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71649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anklin Gothic Medium" pitchFamily="34" charset="0"/>
        <a:ea typeface="+mn-ea"/>
        <a:cs typeface="+mn-cs"/>
      </a:defRPr>
    </a:lvl1pPr>
    <a:lvl2pPr marL="233363" indent="9525" algn="l" rtl="0" fontAlgn="base">
      <a:spcBef>
        <a:spcPct val="30000"/>
      </a:spcBef>
      <a:spcAft>
        <a:spcPct val="0"/>
      </a:spcAft>
      <a:buChar char="•"/>
      <a:defRPr sz="1000" kern="1200">
        <a:solidFill>
          <a:schemeClr val="tx1"/>
        </a:solidFill>
        <a:latin typeface="Franklin Gothic Medium" pitchFamily="34" charset="0"/>
        <a:ea typeface="+mn-ea"/>
        <a:cs typeface="+mn-cs"/>
      </a:defRPr>
    </a:lvl2pPr>
    <a:lvl3pPr marL="457200" indent="-9525" algn="l" rtl="0" fontAlgn="base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Franklin Gothic Medium" pitchFamily="34" charset="0"/>
        <a:ea typeface="+mn-ea"/>
        <a:cs typeface="+mn-cs"/>
      </a:defRPr>
    </a:lvl3pPr>
    <a:lvl4pPr marL="681038" algn="l" rtl="0" fontAlgn="base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Franklin Gothic Medium" pitchFamily="34" charset="0"/>
        <a:ea typeface="+mn-ea"/>
        <a:cs typeface="+mn-cs"/>
      </a:defRPr>
    </a:lvl4pPr>
    <a:lvl5pPr marL="904875" algn="l" rtl="0" fontAlgn="base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Franklin Gothic Medium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Visual Studio Live! Las Vegas 2011MGB 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© 2003 Microsoft Corporation. All rights reserved.</a:t>
            </a:r>
          </a:p>
          <a:p>
            <a:pPr eaLnBrk="0" hangingPunct="0"/>
            <a:r>
              <a:rPr lang="en-US"/>
              <a:t>This presentation is for informational purposes only. Microsoft makes no warranties, express or implied, in this summary.</a:t>
            </a:r>
            <a:endParaRPr lang="en-US" sz="1200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9738" y="4278313"/>
            <a:ext cx="5978525" cy="4592637"/>
          </a:xfrm>
          <a:ln/>
        </p:spPr>
        <p:txBody>
          <a:bodyPr lIns="92614" tIns="47092" rIns="92614" bIns="47092"/>
          <a:lstStyle/>
          <a:p>
            <a:endParaRPr lang="en-US"/>
          </a:p>
        </p:txBody>
      </p:sp>
      <p:sp>
        <p:nvSpPr>
          <p:cNvPr id="1894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blackWhite">
          <a:xfrm>
            <a:off x="334963" y="676275"/>
            <a:ext cx="6135687" cy="3452813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88255"/>
            <a:ext cx="7772400" cy="1102519"/>
          </a:xfrm>
        </p:spPr>
        <p:txBody>
          <a:bodyPr>
            <a:normAutofit/>
          </a:bodyPr>
          <a:lstStyle>
            <a:lvl1pPr algn="r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1432" y="1965305"/>
            <a:ext cx="7775312" cy="603170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z="1400" dirty="0" smtClean="0">
                <a:solidFill>
                  <a:schemeClr val="tx1">
                    <a:lumMod val="65000"/>
                  </a:schemeClr>
                </a:solidFill>
                <a:effectLst/>
              </a:rPr>
              <a:t>(AKA: Let’s see how many product names will fit in a session title)</a:t>
            </a:r>
            <a:br>
              <a:rPr lang="en-US" sz="1400" dirty="0" smtClean="0">
                <a:solidFill>
                  <a:schemeClr val="tx1">
                    <a:lumMod val="65000"/>
                  </a:schemeClr>
                </a:solidFill>
                <a:effectLst/>
              </a:rPr>
            </a:br>
            <a:r>
              <a:rPr lang="en-US" sz="1400" dirty="0" smtClean="0">
                <a:solidFill>
                  <a:schemeClr val="tx1">
                    <a:lumMod val="65000"/>
                  </a:schemeClr>
                </a:solidFill>
                <a:effectLst/>
              </a:rPr>
              <a:t>(or, the live version of part of chapters 21 and 22 of Silverlight 5 in Action)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277587" y="3182714"/>
            <a:ext cx="45447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chemeClr val="tx1"/>
                </a:solidFill>
                <a:latin typeface="+mn-lt"/>
              </a:rPr>
              <a:t>Pete Brown</a:t>
            </a:r>
          </a:p>
          <a:p>
            <a:pPr algn="r"/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Developer Community Program Manager, Microsoft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120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http://10rem.net, Twitter:</a:t>
            </a:r>
            <a:r>
              <a:rPr lang="en-US" sz="1400" kern="1200" baseline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@pete_brown, </a:t>
            </a:r>
            <a:r>
              <a:rPr lang="en-US" sz="1400" baseline="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pete.brown@microsoft.com</a:t>
            </a:r>
            <a:endParaRPr lang="en-US" sz="1400" dirty="0" smtClean="0">
              <a:solidFill>
                <a:schemeClr val="tx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6933" y="3256569"/>
            <a:ext cx="757687" cy="949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89524" y="3256569"/>
            <a:ext cx="766185" cy="960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114" y="3256569"/>
            <a:ext cx="766186" cy="96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 descr="D:\Documents\Images\Headshots and Events\pmb_fall_2011_color_cropped_800px.jp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5843" y="3256569"/>
            <a:ext cx="949704" cy="949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0803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>
                    <a:lumMod val="6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419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6597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354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47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673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111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4072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56514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67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latin typeface="Segoe UI Light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67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100">
                <a:latin typeface="Segoe UI Light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67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latin typeface="Segoe UI Light" pitchFamily="34" charset="0"/>
              </a:defRPr>
            </a:lvl1pPr>
          </a:lstStyle>
          <a:p>
            <a:fld id="{DC0237A0-6C2D-4BF2-889F-DB6975BCA3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716" r:id="rId7"/>
    <p:sldLayoutId id="2147483672" r:id="rId8"/>
    <p:sldLayoutId id="2147483715" r:id="rId9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5">
            <a:lumMod val="75000"/>
          </a:schemeClr>
        </a:buClr>
        <a:buFont typeface="Wingdings" pitchFamily="2" charset="2"/>
        <a:buChar char="§"/>
        <a:defRPr sz="24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>
              <a:lumMod val="75000"/>
            </a:schemeClr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5"/>
        </a:buClr>
        <a:buFont typeface="Wingdings" pitchFamily="2" charset="2"/>
        <a:buChar char="§"/>
        <a:defRPr sz="1800">
          <a:solidFill>
            <a:schemeClr val="tx1">
              <a:lumMod val="75000"/>
            </a:schemeClr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>
              <a:lumMod val="75000"/>
            </a:schemeClr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>
              <a:lumMod val="75000"/>
            </a:schemeClr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foo@pete_brown.com" TargetMode="External"/><Relationship Id="rId3" Type="http://schemas.openxmlformats.org/officeDocument/2006/relationships/hyperlink" Target="http://windowsclient.net/" TargetMode="External"/><Relationship Id="rId7" Type="http://schemas.openxmlformats.org/officeDocument/2006/relationships/hyperlink" Target="http://10rem.net/" TargetMode="External"/><Relationship Id="rId2" Type="http://schemas.openxmlformats.org/officeDocument/2006/relationships/hyperlink" Target="http://silverlight.net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msdn.microsoft.com/" TargetMode="External"/><Relationship Id="rId5" Type="http://schemas.openxmlformats.org/officeDocument/2006/relationships/hyperlink" Target="http://dev.windows.com/" TargetMode="External"/><Relationship Id="rId4" Type="http://schemas.openxmlformats.org/officeDocument/2006/relationships/hyperlink" Target="http://asp.net/" TargetMode="External"/><Relationship Id="rId9" Type="http://schemas.openxmlformats.org/officeDocument/2006/relationships/hyperlink" Target="mailto:pete.brown@microsoft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149130" y="788255"/>
            <a:ext cx="6309069" cy="1102519"/>
          </a:xfrm>
        </p:spPr>
        <p:txBody>
          <a:bodyPr>
            <a:noAutofit/>
          </a:bodyPr>
          <a:lstStyle/>
          <a:p>
            <a:r>
              <a:rPr lang="en-US" sz="4800" dirty="0" smtClean="0"/>
              <a:t>Getting Started with XAML</a:t>
            </a:r>
            <a:endParaRPr lang="en-US" sz="48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Silverlight, </a:t>
            </a:r>
            <a:r>
              <a:rPr lang="en-US" dirty="0" smtClean="0"/>
              <a:t>WPF, </a:t>
            </a:r>
            <a:r>
              <a:rPr lang="en-US" dirty="0" smtClean="0"/>
              <a:t>and Windows 8</a:t>
            </a:r>
          </a:p>
          <a:p>
            <a:endParaRPr lang="en-US" dirty="0"/>
          </a:p>
        </p:txBody>
      </p:sp>
      <p:sp>
        <p:nvSpPr>
          <p:cNvPr id="188420" name="Rectangle 4"/>
          <p:cNvSpPr>
            <a:spLocks noChangeArrowheads="1"/>
          </p:cNvSpPr>
          <p:nvPr/>
        </p:nvSpPr>
        <p:spPr bwMode="auto">
          <a:xfrm>
            <a:off x="3425371" y="2052637"/>
            <a:ext cx="4851854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923" tIns="42962" rIns="85923" bIns="42962"/>
          <a:lstStyle/>
          <a:p>
            <a:pPr eaLnBrk="1" hangingPunct="1"/>
            <a:endParaRPr lang="en-US" b="1" dirty="0">
              <a:solidFill>
                <a:srgbClr val="FFCC00"/>
              </a:solidFill>
              <a:latin typeface="Arial" charset="0"/>
            </a:endParaRPr>
          </a:p>
          <a:p>
            <a:pPr eaLnBrk="1" hangingPunct="1"/>
            <a:endParaRPr lang="en-US" sz="1400" dirty="0">
              <a:latin typeface="Times New Roman" pitchFamily="2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9" y="75715"/>
            <a:ext cx="2801443" cy="2101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we’ll </a:t>
            </a:r>
            <a:r>
              <a:rPr lang="en-US" dirty="0" smtClean="0"/>
              <a:t>probably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4802056" cy="3394472"/>
          </a:xfrm>
        </p:spPr>
        <p:txBody>
          <a:bodyPr/>
          <a:lstStyle/>
          <a:p>
            <a:r>
              <a:rPr lang="en-US" dirty="0" smtClean="0"/>
              <a:t>XAML basics</a:t>
            </a:r>
          </a:p>
          <a:p>
            <a:r>
              <a:rPr lang="en-US" dirty="0" smtClean="0"/>
              <a:t>The property system</a:t>
            </a:r>
          </a:p>
          <a:p>
            <a:r>
              <a:rPr lang="en-US" dirty="0" smtClean="0"/>
              <a:t>Layout</a:t>
            </a:r>
          </a:p>
          <a:p>
            <a:r>
              <a:rPr lang="en-US" dirty="0" smtClean="0"/>
              <a:t>Input</a:t>
            </a:r>
          </a:p>
          <a:p>
            <a:r>
              <a:rPr lang="en-US" dirty="0" smtClean="0"/>
              <a:t>Binding</a:t>
            </a:r>
          </a:p>
          <a:p>
            <a:r>
              <a:rPr lang="en-US" dirty="0" smtClean="0"/>
              <a:t>Threading concerns</a:t>
            </a:r>
            <a:endParaRPr lang="en-US" dirty="0" smtClean="0"/>
          </a:p>
          <a:p>
            <a:r>
              <a:rPr lang="en-US" dirty="0" smtClean="0"/>
              <a:t>Anything you ask about and we have time to dive into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5727" y="1094977"/>
            <a:ext cx="3096921" cy="3878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0483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this is for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00151"/>
            <a:ext cx="3689633" cy="3394472"/>
          </a:xfrm>
        </p:spPr>
        <p:txBody>
          <a:bodyPr/>
          <a:lstStyle/>
          <a:p>
            <a:r>
              <a:rPr lang="en-US" sz="2000" dirty="0"/>
              <a:t>Developers completely new to XAML (WPF/Silverlight/Win8)</a:t>
            </a:r>
          </a:p>
          <a:p>
            <a:pPr lvl="1"/>
            <a:r>
              <a:rPr lang="en-US" sz="1800" dirty="0"/>
              <a:t>Experienced XAML </a:t>
            </a:r>
            <a:r>
              <a:rPr lang="en-US" sz="1800" dirty="0" err="1"/>
              <a:t>devs</a:t>
            </a:r>
            <a:r>
              <a:rPr lang="en-US" sz="1800" dirty="0"/>
              <a:t> can stay for entertainment value, but there’s not much new for them</a:t>
            </a:r>
          </a:p>
          <a:p>
            <a:r>
              <a:rPr lang="en-US" sz="2000" dirty="0"/>
              <a:t>People just trying to avoid going to HTML sessions</a:t>
            </a:r>
          </a:p>
          <a:p>
            <a:r>
              <a:rPr lang="en-US" sz="2000" dirty="0" smtClean="0"/>
              <a:t>Your time is valuable</a:t>
            </a:r>
            <a:endParaRPr lang="en-US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989" y="1155982"/>
            <a:ext cx="3810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4525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1707" y="1290424"/>
            <a:ext cx="3186325" cy="318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learn XAML?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00151"/>
            <a:ext cx="4685572" cy="3394472"/>
          </a:xfrm>
        </p:spPr>
        <p:txBody>
          <a:bodyPr/>
          <a:lstStyle/>
          <a:p>
            <a:r>
              <a:rPr lang="en-US" dirty="0" smtClean="0"/>
              <a:t>Reusable skill</a:t>
            </a:r>
          </a:p>
          <a:p>
            <a:pPr lvl="1"/>
            <a:r>
              <a:rPr lang="en-US" dirty="0" smtClean="0"/>
              <a:t>Applies to Windows Phone, WPF, Silverlight, Windows 8 (C#, VB and C++) and even .NET Micro Framework</a:t>
            </a:r>
          </a:p>
          <a:p>
            <a:r>
              <a:rPr lang="en-US" dirty="0" smtClean="0"/>
              <a:t>It helps make app </a:t>
            </a:r>
            <a:r>
              <a:rPr lang="en-US" dirty="0" err="1" smtClean="0"/>
              <a:t>dev</a:t>
            </a:r>
            <a:r>
              <a:rPr lang="en-US" dirty="0" smtClean="0"/>
              <a:t> easier</a:t>
            </a:r>
          </a:p>
          <a:p>
            <a:r>
              <a:rPr lang="en-US" dirty="0" smtClean="0"/>
              <a:t>It’s interesting</a:t>
            </a:r>
          </a:p>
          <a:p>
            <a:r>
              <a:rPr lang="en-US" dirty="0" smtClean="0"/>
              <a:t>It has a future in Windows 8 too</a:t>
            </a:r>
          </a:p>
        </p:txBody>
      </p:sp>
    </p:spTree>
    <p:extLst>
      <p:ext uri="{BB962C8B-B14F-4D97-AF65-F5344CB8AC3E}">
        <p14:creationId xmlns:p14="http://schemas.microsoft.com/office/powerpoint/2010/main" val="1269542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XAML is important in Windows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4108976" cy="3394472"/>
          </a:xfrm>
        </p:spPr>
        <p:txBody>
          <a:bodyPr/>
          <a:lstStyle/>
          <a:p>
            <a:r>
              <a:rPr lang="en-US" dirty="0" smtClean="0"/>
              <a:t>HTML/JS/CSS, XAML C#/VB, XAML C++ all on equal footing</a:t>
            </a:r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099" y="1142211"/>
            <a:ext cx="3810000" cy="379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6396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666750"/>
            <a:ext cx="3810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9144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won’t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Demos of Windows 8 itself</a:t>
            </a:r>
          </a:p>
          <a:p>
            <a:pPr lvl="1"/>
            <a:r>
              <a:rPr lang="en-US" dirty="0" smtClean="0"/>
              <a:t>We’re a couple weeks too early for that</a:t>
            </a:r>
          </a:p>
          <a:p>
            <a:pPr lvl="1"/>
            <a:r>
              <a:rPr lang="en-US" dirty="0" smtClean="0"/>
              <a:t>I’ll talk to commonalities and differences</a:t>
            </a:r>
          </a:p>
          <a:p>
            <a:r>
              <a:rPr lang="en-US" dirty="0" smtClean="0"/>
              <a:t>HTML, CSS, JavaScript and other things that give me a headache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600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to find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Our Community Sites</a:t>
            </a:r>
          </a:p>
          <a:p>
            <a:pPr lvl="1"/>
            <a:r>
              <a:rPr lang="en-US" dirty="0" smtClean="0">
                <a:hlinkClick r:id="rId2"/>
              </a:rPr>
              <a:t>silverlight.net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windowsclient.net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asp.net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>
                <a:hlinkClick r:id="rId5"/>
              </a:rPr>
              <a:t>dev.windows.com</a:t>
            </a:r>
            <a:r>
              <a:rPr lang="en-US" dirty="0" smtClean="0"/>
              <a:t> </a:t>
            </a:r>
          </a:p>
          <a:p>
            <a:r>
              <a:rPr lang="en-US" dirty="0"/>
              <a:t>MSDN: </a:t>
            </a:r>
            <a:r>
              <a:rPr lang="en-US" dirty="0">
                <a:hlinkClick r:id="rId6"/>
              </a:rPr>
              <a:t>msdn.microsoft.com</a:t>
            </a:r>
            <a:r>
              <a:rPr lang="en-US" dirty="0"/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My Blog: </a:t>
            </a:r>
            <a:r>
              <a:rPr lang="en-US" dirty="0" smtClean="0">
                <a:hlinkClick r:id="rId7"/>
              </a:rPr>
              <a:t>10rem.net</a:t>
            </a:r>
            <a:endParaRPr lang="en-US" dirty="0" smtClean="0"/>
          </a:p>
          <a:p>
            <a:pPr lvl="1"/>
            <a:r>
              <a:rPr lang="en-US" dirty="0" smtClean="0"/>
              <a:t>Will include any updated source/examples</a:t>
            </a:r>
          </a:p>
          <a:p>
            <a:r>
              <a:rPr lang="en-US" dirty="0" smtClean="0"/>
              <a:t>Twitter: </a:t>
            </a:r>
            <a:r>
              <a:rPr lang="en-US" dirty="0" smtClean="0">
                <a:hlinkClick r:id="rId8"/>
              </a:rPr>
              <a:t>@pete_brown</a:t>
            </a:r>
            <a:endParaRPr lang="en-US" dirty="0" smtClean="0"/>
          </a:p>
          <a:p>
            <a:r>
              <a:rPr lang="en-US" dirty="0" smtClean="0"/>
              <a:t>Mail </a:t>
            </a:r>
            <a:r>
              <a:rPr lang="en-US" dirty="0" smtClean="0">
                <a:hlinkClick r:id="rId9"/>
              </a:rPr>
              <a:t>pete.brown@microsoft.com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331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deck</a:t>
            </a:r>
            <a:br>
              <a:rPr lang="en-US" dirty="0" smtClean="0"/>
            </a:br>
            <a:r>
              <a:rPr lang="en-US" sz="1600" dirty="0" smtClean="0"/>
              <a:t>(and memes)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02525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Pete's Dark Color Schem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9BBB59"/>
      </a:accent2>
      <a:accent3>
        <a:srgbClr val="8064A2"/>
      </a:accent3>
      <a:accent4>
        <a:srgbClr val="4BACC6"/>
      </a:accent4>
      <a:accent5>
        <a:srgbClr val="F79646"/>
      </a:accent5>
      <a:accent6>
        <a:srgbClr val="FFFFFF"/>
      </a:accent6>
      <a:hlink>
        <a:srgbClr val="92CDDC"/>
      </a:hlink>
      <a:folHlink>
        <a:srgbClr val="92CDDC"/>
      </a:folHlink>
    </a:clrScheme>
    <a:fontScheme name="Segoe Mixture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triangl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Console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triangl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Console" pitchFamily="49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1637</TotalTime>
  <Words>249</Words>
  <Application>Microsoft Office PowerPoint</Application>
  <PresentationFormat>On-screen Show (16:9)</PresentationFormat>
  <Paragraphs>43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Custom Design</vt:lpstr>
      <vt:lpstr>Getting Started with XAML</vt:lpstr>
      <vt:lpstr>What we’ll probably cover</vt:lpstr>
      <vt:lpstr>Who this is for</vt:lpstr>
      <vt:lpstr>Why learn XAML?</vt:lpstr>
      <vt:lpstr>XAML is important in Windows 8</vt:lpstr>
      <vt:lpstr>PowerPoint Presentation</vt:lpstr>
      <vt:lpstr>What we won’t cover</vt:lpstr>
      <vt:lpstr>Where to find help</vt:lpstr>
      <vt:lpstr>End of deck (and memes)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Title</dc:title>
  <dc:creator>Peter Brown</dc:creator>
  <cp:lastModifiedBy>Peter Brown</cp:lastModifiedBy>
  <cp:revision>124</cp:revision>
  <dcterms:created xsi:type="dcterms:W3CDTF">2004-06-15T18:50:25Z</dcterms:created>
  <dcterms:modified xsi:type="dcterms:W3CDTF">2012-02-17T00:08:42Z</dcterms:modified>
</cp:coreProperties>
</file>